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"/>
  </p:notesMasterIdLst>
  <p:handoutMasterIdLst>
    <p:handoutMasterId r:id="rId16"/>
  </p:handoutMasterIdLst>
  <p:sldIdLst>
    <p:sldId id="280" r:id="rId2"/>
    <p:sldId id="281" r:id="rId3"/>
    <p:sldId id="269" r:id="rId4"/>
    <p:sldId id="282" r:id="rId5"/>
    <p:sldId id="283" r:id="rId6"/>
    <p:sldId id="284" r:id="rId7"/>
    <p:sldId id="287" r:id="rId8"/>
    <p:sldId id="288" r:id="rId9"/>
    <p:sldId id="290" r:id="rId10"/>
    <p:sldId id="289" r:id="rId11"/>
    <p:sldId id="291" r:id="rId12"/>
    <p:sldId id="292" r:id="rId13"/>
    <p:sldId id="28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0" d="100"/>
          <a:sy n="80" d="100"/>
        </p:scale>
        <p:origin x="244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CB2E47-6F41-409B-AD22-834AE1EFF186}" type="datetimeFigureOut">
              <a:rPr lang="en-US" smtClean="0"/>
              <a:t>8/12/2024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80BE5A-9D85-4716-9443-9D9E66ACB5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7826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8-12T19:40:26.11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0,'1253'0,"-1237"0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8-12T19:40:35.60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0,'745'0,"-731"0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8-12T19:40:38.38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3,'177'-2,"186"4,-333 1,52 12,5 1,8-4,-22-2,101 2,67-12,-227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8-12T19:40:42.48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1,'231'97,"-57"-26,-156-64,0 0,1-1,0-2,0 1,0-2,0-1,1 0,35-2,443-2,-282 3,-92-10,6 0,86 9,-201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D6744A-403D-42A1-BFE7-61DA46EE7C6C}" type="datetimeFigureOut">
              <a:rPr lang="en-US" smtClean="0"/>
              <a:t>8/12/2024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E05635-4EFD-4447-A451-86C57984FA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602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 dirty="0"/>
          </a:p>
        </p:txBody>
      </p:sp>
      <p:sp useBgFill="1">
        <p:nvSpPr>
          <p:cNvPr id="13" name="Rounded Rectangle 12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7" name="Rectangle 6"/>
          <p:cNvSpPr/>
          <p:nvPr/>
        </p:nvSpPr>
        <p:spPr bwMode="grayWhite">
          <a:xfrm>
            <a:off x="83909" y="1449304"/>
            <a:ext cx="12028716" cy="1527349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0" name="Rectangle 9"/>
          <p:cNvSpPr/>
          <p:nvPr/>
        </p:nvSpPr>
        <p:spPr>
          <a:xfrm>
            <a:off x="83909" y="1396720"/>
            <a:ext cx="12028716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1" name="Rectangle 10"/>
          <p:cNvSpPr/>
          <p:nvPr/>
        </p:nvSpPr>
        <p:spPr>
          <a:xfrm>
            <a:off x="83909" y="2976649"/>
            <a:ext cx="12028716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1505931"/>
            <a:ext cx="10972800" cy="1470025"/>
          </a:xfrm>
        </p:spPr>
        <p:txBody>
          <a:bodyPr anchor="ctr"/>
          <a:lstStyle>
            <a:lvl1pPr algn="ctr">
              <a:defRPr lang="en-US" dirty="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727200" y="3200400"/>
            <a:ext cx="85344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solidFill>
            <a:schemeClr val="accent1">
              <a:lumMod val="75000"/>
            </a:schemeClr>
          </a:solidFill>
        </p:spPr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8/12/2024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69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103632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8/12/2024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439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 dirty="0"/>
          </a:p>
        </p:txBody>
      </p:sp>
      <p:sp useBgFill="1">
        <p:nvSpPr>
          <p:cNvPr id="10" name="Rounded Rectangle 9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7" name="Rectangle 6"/>
          <p:cNvSpPr/>
          <p:nvPr/>
        </p:nvSpPr>
        <p:spPr>
          <a:xfrm flipV="1">
            <a:off x="92550" y="2376830"/>
            <a:ext cx="12018020" cy="9144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8" name="Rectangle 7"/>
          <p:cNvSpPr/>
          <p:nvPr/>
        </p:nvSpPr>
        <p:spPr>
          <a:xfrm>
            <a:off x="92195" y="2341476"/>
            <a:ext cx="12018375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9" name="Rectangle 8"/>
          <p:cNvSpPr/>
          <p:nvPr/>
        </p:nvSpPr>
        <p:spPr>
          <a:xfrm>
            <a:off x="91075" y="2468880"/>
            <a:ext cx="12019495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952501"/>
            <a:ext cx="103632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547938"/>
            <a:ext cx="103632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0" y="6172200"/>
            <a:ext cx="5334000" cy="457200"/>
          </a:xfrm>
        </p:spPr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8/12/2024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226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5786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8/12/2024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49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12192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6040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66040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8/12/2024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274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8/12/2024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0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8/12/2024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557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 useBgFill="1">
        <p:nvSpPr>
          <p:cNvPr id="9" name="Rounded Rectangle 8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3962400" y="1600200"/>
            <a:ext cx="7620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219200" y="1600200"/>
            <a:ext cx="2540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8/12/2024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269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 flipV="1">
            <a:off x="91076" y="4683555"/>
            <a:ext cx="12009120" cy="9144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2" name="Rectangle 11"/>
          <p:cNvSpPr/>
          <p:nvPr/>
        </p:nvSpPr>
        <p:spPr>
          <a:xfrm>
            <a:off x="91345" y="4650475"/>
            <a:ext cx="12008852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3" name="Rectangle 12"/>
          <p:cNvSpPr/>
          <p:nvPr/>
        </p:nvSpPr>
        <p:spPr>
          <a:xfrm>
            <a:off x="91348" y="4773225"/>
            <a:ext cx="12008849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900550"/>
            <a:ext cx="97536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91078" y="66676"/>
            <a:ext cx="12002497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45825"/>
            <a:ext cx="97536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19200" y="6172200"/>
            <a:ext cx="5181600" cy="457200"/>
          </a:xfrm>
        </p:spPr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8/12/2024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577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8/12/2024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73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68224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274641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8/12/2024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587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 dirty="0"/>
          </a:p>
        </p:txBody>
      </p:sp>
      <p:sp useBgFill="1">
        <p:nvSpPr>
          <p:cNvPr id="8" name="Rounded Rectangle 7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103632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103632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229600" y="6191250"/>
            <a:ext cx="33020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49BF3EA-1A78-4F07-BDC0-C8A1BD461199}" type="datetimeFigureOut">
              <a:rPr lang="en-US" smtClean="0"/>
              <a:t>8/12/2024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970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>
            <a:lumMod val="75000"/>
          </a:schemeClr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>
            <a:lumMod val="75000"/>
          </a:schemeClr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lumMod val="60000"/>
            <a:lumOff val="4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>
            <a:lumMod val="75000"/>
          </a:schemeClr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lumMod val="75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526030" indent="-285750" algn="l" rtl="0" eaLnBrk="1" latinLnBrk="0" hangingPunct="1">
        <a:spcBef>
          <a:spcPts val="370"/>
        </a:spcBef>
        <a:buClr>
          <a:schemeClr val="accent3">
            <a:lumMod val="50000"/>
          </a:schemeClr>
        </a:buClr>
        <a:buFont typeface="Arial" panose="020B0604020202020204" pitchFamily="34" charset="0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>
                <a:latin typeface="Arial Narrow" panose="020B0606020202030204" pitchFamily="34" charset="0"/>
              </a:rPr>
              <a:t>MAGNI-TECH INDUSTRIES BERHAD (KLSE: MAGNI)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Arial Narrow" panose="020B0606020202030204" pitchFamily="34" charset="0"/>
              </a:rPr>
              <a:t>Researcher: Handzalah</a:t>
            </a:r>
          </a:p>
          <a:p>
            <a:r>
              <a:rPr lang="en-US" dirty="0">
                <a:latin typeface="Arial Narrow" panose="020B0606020202030204" pitchFamily="34" charset="0"/>
              </a:rPr>
              <a:t>Date: August 12</a:t>
            </a:r>
            <a:r>
              <a:rPr lang="en-US" baseline="30000" dirty="0">
                <a:latin typeface="Arial Narrow" panose="020B0606020202030204" pitchFamily="34" charset="0"/>
              </a:rPr>
              <a:t>th</a:t>
            </a:r>
            <a:r>
              <a:rPr lang="en-US" dirty="0">
                <a:latin typeface="Arial Narrow" panose="020B0606020202030204" pitchFamily="34" charset="0"/>
              </a:rPr>
              <a:t>, 2024</a:t>
            </a:r>
          </a:p>
        </p:txBody>
      </p:sp>
      <p:pic>
        <p:nvPicPr>
          <p:cNvPr id="5" name="Picture 4" descr="Logo placehold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672" y="4936068"/>
            <a:ext cx="2629677" cy="14478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986D393-AA96-E6B5-B74D-893A96DE2695}"/>
              </a:ext>
            </a:extLst>
          </p:cNvPr>
          <p:cNvSpPr/>
          <p:nvPr/>
        </p:nvSpPr>
        <p:spPr>
          <a:xfrm>
            <a:off x="8304246" y="4936068"/>
            <a:ext cx="3464104" cy="1447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FE1AE1-B860-2B88-8428-7FE5F62EA7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7660" y="5150714"/>
            <a:ext cx="3277276" cy="101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07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9A87D-A931-454D-5136-0C8CDF1D1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2A6D20A-0A6B-4C7A-4457-50C696D89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>
                <a:solidFill>
                  <a:schemeClr val="tx1"/>
                </a:solidFill>
                <a:latin typeface="Arial Narrow" panose="020B0606020202030204" pitchFamily="34" charset="0"/>
              </a:rPr>
              <a:t>Company Background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6B922DA-4F18-1064-3971-1C8D428D9BF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latin typeface="Arial Narrow" panose="020B0606020202030204" pitchFamily="34" charset="0"/>
              </a:rPr>
              <a:t>Incorporated in Malaysia on 12 March 1997</a:t>
            </a:r>
          </a:p>
          <a:p>
            <a:r>
              <a:rPr lang="en-US" dirty="0">
                <a:latin typeface="Arial Narrow" panose="020B0606020202030204" pitchFamily="34" charset="0"/>
              </a:rPr>
              <a:t>Listed on second board of Bursa Malaysia Securities Berhad on 18 April 2000</a:t>
            </a:r>
          </a:p>
          <a:p>
            <a:r>
              <a:rPr lang="en-US" dirty="0">
                <a:latin typeface="Arial Narrow" panose="020B0606020202030204" pitchFamily="34" charset="0"/>
              </a:rPr>
              <a:t>Transferred to main board on 8 April 2003</a:t>
            </a:r>
          </a:p>
          <a:p>
            <a:r>
              <a:rPr lang="en-US" dirty="0">
                <a:latin typeface="Arial Narrow" panose="020B0606020202030204" pitchFamily="34" charset="0"/>
              </a:rPr>
              <a:t>Tan Sri Dato’ Tan Kok Ping (CEO)</a:t>
            </a:r>
          </a:p>
          <a:p>
            <a:r>
              <a:rPr lang="en-US" dirty="0">
                <a:latin typeface="Arial Narrow" panose="020B0606020202030204" pitchFamily="34" charset="0"/>
              </a:rPr>
              <a:t>Tan Poay Seng (managing director)</a:t>
            </a:r>
          </a:p>
          <a:p>
            <a:r>
              <a:rPr lang="en-US" dirty="0">
                <a:latin typeface="Arial Narrow" panose="020B0606020202030204" pitchFamily="34" charset="0"/>
              </a:rPr>
              <a:t>Initially in the packaging business but then diversified into the garments business after acquiring SIG on 1 November 2006</a:t>
            </a:r>
          </a:p>
          <a:p>
            <a:endParaRPr lang="en-US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76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>
                <a:solidFill>
                  <a:schemeClr val="tx1"/>
                </a:solidFill>
                <a:latin typeface="Arial Narrow" panose="020B0606020202030204" pitchFamily="34" charset="0"/>
              </a:rPr>
              <a:t>Business Overview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latin typeface="Arial Narrow" panose="020B0606020202030204" pitchFamily="34" charset="0"/>
              </a:rPr>
              <a:t>Manufacturer of flexible plastics, corrugated packaging and garments</a:t>
            </a:r>
          </a:p>
          <a:p>
            <a:r>
              <a:rPr lang="en-US" dirty="0">
                <a:latin typeface="Arial Narrow" panose="020B0606020202030204" pitchFamily="34" charset="0"/>
              </a:rPr>
              <a:t>Garment’s segment grew from 76.2% of revenue in 2009 to 91.81% in 2023</a:t>
            </a:r>
          </a:p>
          <a:p>
            <a:r>
              <a:rPr lang="en-US" dirty="0">
                <a:latin typeface="Arial Narrow" panose="020B0606020202030204" pitchFamily="34" charset="0"/>
              </a:rPr>
              <a:t>The large growth in garment can be attributed to one major customer making up 88.04% of revenue in 2023</a:t>
            </a:r>
          </a:p>
          <a:p>
            <a:r>
              <a:rPr lang="en-US" dirty="0">
                <a:latin typeface="Arial Narrow" panose="020B0606020202030204" pitchFamily="34" charset="0"/>
              </a:rPr>
              <a:t>Business revenue are also dependent of foreign exchange gains and losses</a:t>
            </a:r>
          </a:p>
          <a:p>
            <a:r>
              <a:rPr lang="en-US" dirty="0">
                <a:latin typeface="Arial Narrow" panose="020B0606020202030204" pitchFamily="34" charset="0"/>
              </a:rPr>
              <a:t>The packaging segment is deemed “recession proof” </a:t>
            </a:r>
          </a:p>
          <a:p>
            <a:r>
              <a:rPr lang="en-US" dirty="0">
                <a:latin typeface="Arial Narrow" panose="020B0606020202030204" pitchFamily="34" charset="0"/>
              </a:rPr>
              <a:t>Ceased its offset printing packaging business before fiscal year end 2018</a:t>
            </a:r>
          </a:p>
        </p:txBody>
      </p:sp>
    </p:spTree>
    <p:extLst>
      <p:ext uri="{BB962C8B-B14F-4D97-AF65-F5344CB8AC3E}">
        <p14:creationId xmlns:p14="http://schemas.microsoft.com/office/powerpoint/2010/main" val="1727852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531C7-5F64-4EFD-9587-093276CBF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84A1F50-CFBE-7F97-5582-95C38FD5F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>
                <a:solidFill>
                  <a:schemeClr val="tx1"/>
                </a:solidFill>
                <a:latin typeface="Arial Narrow" panose="020B0606020202030204" pitchFamily="34" charset="0"/>
              </a:rPr>
              <a:t>Qualitative Analysis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C8AEFBC-048F-9B5D-38C9-FC034AC498E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latin typeface="Arial Narrow" panose="020B0606020202030204" pitchFamily="34" charset="0"/>
              </a:rPr>
              <a:t>No dividend policy but management targets a payout ratio under around 40%</a:t>
            </a:r>
          </a:p>
          <a:p>
            <a:r>
              <a:rPr lang="en-US" dirty="0">
                <a:latin typeface="Arial Narrow" panose="020B0606020202030204" pitchFamily="34" charset="0"/>
              </a:rPr>
              <a:t>Management ownership in shares exceeds external shareholders as of current</a:t>
            </a:r>
          </a:p>
          <a:p>
            <a:r>
              <a:rPr lang="en-US" dirty="0">
                <a:latin typeface="Arial Narrow" panose="020B0606020202030204" pitchFamily="34" charset="0"/>
              </a:rPr>
              <a:t>Management’s ability to grow revenue year over year with the use of debt for around 10 years</a:t>
            </a:r>
          </a:p>
          <a:p>
            <a:r>
              <a:rPr lang="en-US" dirty="0">
                <a:latin typeface="Arial Narrow" panose="020B0606020202030204" pitchFamily="34" charset="0"/>
              </a:rPr>
              <a:t>Management’s adherence to Shariah compliance status for 15+ consecutive years (since 2008)</a:t>
            </a:r>
          </a:p>
          <a:p>
            <a:r>
              <a:rPr lang="en-US" dirty="0">
                <a:latin typeface="Arial Narrow" panose="020B0606020202030204" pitchFamily="34" charset="0"/>
              </a:rPr>
              <a:t>Management’s risk mitigation measures in foreign exchange hedging</a:t>
            </a:r>
          </a:p>
          <a:p>
            <a:r>
              <a:rPr lang="en-US" dirty="0">
                <a:latin typeface="Arial Narrow" panose="020B0606020202030204" pitchFamily="34" charset="0"/>
              </a:rPr>
              <a:t>No dilutive options  </a:t>
            </a:r>
          </a:p>
        </p:txBody>
      </p:sp>
    </p:spTree>
    <p:extLst>
      <p:ext uri="{BB962C8B-B14F-4D97-AF65-F5344CB8AC3E}">
        <p14:creationId xmlns:p14="http://schemas.microsoft.com/office/powerpoint/2010/main" val="2469754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A94299-8DD9-4894-236C-6969C2848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18F63EB-D203-AAE7-626E-76D5CE803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>
                <a:solidFill>
                  <a:schemeClr val="tx1"/>
                </a:solidFill>
                <a:latin typeface="Arial Narrow" panose="020B0606020202030204" pitchFamily="34" charset="0"/>
              </a:rPr>
              <a:t>Quantitative Analysis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E9E883E-2D9B-56FE-1361-EAEADDCBC79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Arial Narrow" panose="020B0606020202030204" pitchFamily="34" charset="0"/>
              </a:rPr>
              <a:t>At market price of RM 2.32 per share, net current asset covers 81.47% of market price at NCAVPS of RM 1.89</a:t>
            </a:r>
          </a:p>
          <a:p>
            <a:r>
              <a:rPr lang="en-US" dirty="0">
                <a:latin typeface="Arial Narrow" panose="020B0606020202030204" pitchFamily="34" charset="0"/>
              </a:rPr>
              <a:t>Through a DCF valuation, intrinsic value came to RM 4.67 assuming modest growth</a:t>
            </a:r>
          </a:p>
          <a:p>
            <a:r>
              <a:rPr lang="en-US" dirty="0">
                <a:latin typeface="Arial Narrow" panose="020B0606020202030204" pitchFamily="34" charset="0"/>
              </a:rPr>
              <a:t>Median 10-year ROIC around 28%</a:t>
            </a:r>
          </a:p>
          <a:p>
            <a:r>
              <a:rPr lang="en-US" dirty="0">
                <a:latin typeface="Arial Narrow" panose="020B0606020202030204" pitchFamily="34" charset="0"/>
              </a:rPr>
              <a:t>10-year revenue CAGR amounting to 7.5%</a:t>
            </a:r>
          </a:p>
          <a:p>
            <a:r>
              <a:rPr lang="en-US" dirty="0">
                <a:latin typeface="Arial Narrow" panose="020B0606020202030204" pitchFamily="34" charset="0"/>
              </a:rPr>
              <a:t>No debt in 10 years except for operating leases during the earlier years</a:t>
            </a:r>
          </a:p>
          <a:p>
            <a:r>
              <a:rPr lang="en-US" dirty="0">
                <a:latin typeface="Arial Narrow" panose="020B0606020202030204" pitchFamily="34" charset="0"/>
              </a:rPr>
              <a:t>Median 10-year reinvestment rate of around 20%</a:t>
            </a:r>
          </a:p>
          <a:p>
            <a:r>
              <a:rPr lang="en-US" dirty="0">
                <a:latin typeface="Arial Narrow" panose="020B0606020202030204" pitchFamily="34" charset="0"/>
              </a:rPr>
              <a:t>Dividend payout ratio rarely exceeds 40%</a:t>
            </a:r>
          </a:p>
          <a:p>
            <a:r>
              <a:rPr lang="en-US" dirty="0">
                <a:latin typeface="Arial Narrow" panose="020B0606020202030204" pitchFamily="34" charset="0"/>
              </a:rPr>
              <a:t>CEO and managing director holds a total of 49.88% of outstanding shares</a:t>
            </a:r>
          </a:p>
        </p:txBody>
      </p:sp>
    </p:spTree>
    <p:extLst>
      <p:ext uri="{BB962C8B-B14F-4D97-AF65-F5344CB8AC3E}">
        <p14:creationId xmlns:p14="http://schemas.microsoft.com/office/powerpoint/2010/main" val="597543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3AFAC-C16B-8946-5A29-ACC2CB114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8BD898-ED23-AD0B-6C66-3F771B4AA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>
                <a:solidFill>
                  <a:schemeClr val="tx1"/>
                </a:solidFill>
                <a:latin typeface="Arial Narrow" panose="020B0606020202030204" pitchFamily="34" charset="0"/>
              </a:rPr>
              <a:t>Annual General Meeting FY22-FY23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9B85BBA-D5F7-FABA-F235-516C9F2B1E9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en-US" dirty="0">
                <a:latin typeface="Arial Narrow" panose="020B0606020202030204" pitchFamily="34" charset="0"/>
              </a:rPr>
              <a:t>The major customer has been a long-term partner of Magni for over 35 years</a:t>
            </a:r>
          </a:p>
          <a:p>
            <a:pPr lvl="1"/>
            <a:r>
              <a:rPr lang="en-US" dirty="0">
                <a:latin typeface="Arial Narrow" panose="020B0606020202030204" pitchFamily="34" charset="0"/>
              </a:rPr>
              <a:t>The reason for a resolution on issuing shares is because they want to have a mandate in place</a:t>
            </a:r>
          </a:p>
          <a:p>
            <a:pPr lvl="1"/>
            <a:r>
              <a:rPr lang="en-US" dirty="0">
                <a:latin typeface="Arial Narrow" panose="020B0606020202030204" pitchFamily="34" charset="0"/>
              </a:rPr>
              <a:t>The reason to hold on a lot of cash is due to global economic uncertainties but management are still looking for investments and business opportunities</a:t>
            </a:r>
          </a:p>
          <a:p>
            <a:pPr lvl="1"/>
            <a:r>
              <a:rPr lang="en-US" dirty="0">
                <a:latin typeface="Arial Narrow" panose="020B0606020202030204" pitchFamily="34" charset="0"/>
              </a:rPr>
              <a:t>Management is trying to get new brand contracts but to no material effect </a:t>
            </a:r>
          </a:p>
          <a:p>
            <a:pPr lvl="1"/>
            <a:endParaRPr lang="en-US" dirty="0">
              <a:latin typeface="Arial Narrow" panose="020B0606020202030204" pitchFamily="34" charset="0"/>
            </a:endParaRPr>
          </a:p>
          <a:p>
            <a:pPr lvl="1"/>
            <a:endParaRPr lang="en-US" dirty="0">
              <a:latin typeface="Arial Narrow" panose="020B0606020202030204" pitchFamily="34" charset="0"/>
            </a:endParaRPr>
          </a:p>
          <a:p>
            <a:pPr lvl="1"/>
            <a:endParaRPr lang="en-US" dirty="0">
              <a:latin typeface="Arial Narrow" panose="020B0606020202030204" pitchFamily="34" charset="0"/>
            </a:endParaRPr>
          </a:p>
          <a:p>
            <a:pPr marL="320040" lvl="1" indent="0">
              <a:buNone/>
            </a:pPr>
            <a:endParaRPr lang="en-US" dirty="0">
              <a:latin typeface="Arial Narrow" panose="020B0606020202030204" pitchFamily="34" charset="0"/>
            </a:endParaRPr>
          </a:p>
          <a:p>
            <a:pPr marL="320040" lvl="1" indent="0">
              <a:buNone/>
            </a:pPr>
            <a:endParaRPr lang="en-US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841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3AFAC-C16B-8946-5A29-ACC2CB114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8BD898-ED23-AD0B-6C66-3F771B4AA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>
                <a:solidFill>
                  <a:schemeClr val="tx1"/>
                </a:solidFill>
                <a:latin typeface="Arial Narrow" panose="020B0606020202030204" pitchFamily="34" charset="0"/>
              </a:rPr>
              <a:t>Investment Thesis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9B85BBA-D5F7-FABA-F235-516C9F2B1E9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lang="en-US" dirty="0">
                <a:latin typeface="Arial Narrow" panose="020B0606020202030204" pitchFamily="34" charset="0"/>
              </a:rPr>
              <a:t>Due to the coverage of net current asset to market value, it makes potentially MAGNI a low-risk investment and have a payoff asymmetry (Mohnish Pabrai’s concept of heads I win, tails I don’t lose much)</a:t>
            </a:r>
          </a:p>
          <a:p>
            <a:pPr lvl="1"/>
            <a:r>
              <a:rPr lang="en-US" dirty="0">
                <a:latin typeface="Arial Narrow" panose="020B0606020202030204" pitchFamily="34" charset="0"/>
              </a:rPr>
              <a:t>Substantial risk arising from one major customer, but it’s mitigated by the long business relationship (over 35 years)</a:t>
            </a:r>
          </a:p>
          <a:p>
            <a:pPr lvl="1"/>
            <a:r>
              <a:rPr lang="en-US" dirty="0">
                <a:latin typeface="Arial Narrow" panose="020B0606020202030204" pitchFamily="34" charset="0"/>
              </a:rPr>
              <a:t>Although packaging is a small portion of revenue, they provide recession proofing</a:t>
            </a:r>
          </a:p>
          <a:p>
            <a:pPr lvl="1"/>
            <a:r>
              <a:rPr lang="en-US" dirty="0">
                <a:latin typeface="Arial Narrow" panose="020B0606020202030204" pitchFamily="34" charset="0"/>
              </a:rPr>
              <a:t>Management has majority of outstanding shares signaling confidence </a:t>
            </a:r>
          </a:p>
          <a:p>
            <a:pPr lvl="1"/>
            <a:r>
              <a:rPr lang="en-US" dirty="0">
                <a:latin typeface="Arial Narrow" panose="020B0606020202030204" pitchFamily="34" charset="0"/>
              </a:rPr>
              <a:t>Assuming a low rate of revenue growth the fair value doubles to current share price</a:t>
            </a:r>
          </a:p>
          <a:p>
            <a:pPr lvl="1"/>
            <a:r>
              <a:rPr lang="en-US" dirty="0">
                <a:latin typeface="Arial Narrow" panose="020B0606020202030204" pitchFamily="34" charset="0"/>
              </a:rPr>
              <a:t>Foreign exchange gains and losses mitigated through natural hedges and through forex adjustment programs from customer</a:t>
            </a:r>
          </a:p>
          <a:p>
            <a:pPr lvl="1"/>
            <a:r>
              <a:rPr lang="en-US" dirty="0">
                <a:latin typeface="Arial Narrow" panose="020B0606020202030204" pitchFamily="34" charset="0"/>
              </a:rPr>
              <a:t>Mandate that doesn’t allow Magni to issue shares greater than 10% of issued shares less treasury shares</a:t>
            </a:r>
          </a:p>
          <a:p>
            <a:pPr lvl="1"/>
            <a:r>
              <a:rPr lang="en-US" dirty="0">
                <a:latin typeface="Arial Narrow" panose="020B0606020202030204" pitchFamily="34" charset="0"/>
              </a:rPr>
              <a:t>No dilutive options</a:t>
            </a:r>
          </a:p>
          <a:p>
            <a:pPr lvl="1"/>
            <a:r>
              <a:rPr lang="en-US" dirty="0">
                <a:latin typeface="Arial Narrow" panose="020B0606020202030204" pitchFamily="34" charset="0"/>
              </a:rPr>
              <a:t>Growth without external funding for 10 years </a:t>
            </a:r>
          </a:p>
          <a:p>
            <a:pPr marL="320040" lvl="1" indent="0">
              <a:buNone/>
            </a:pPr>
            <a:endParaRPr lang="en-US" dirty="0">
              <a:latin typeface="Arial Narrow" panose="020B0606020202030204" pitchFamily="34" charset="0"/>
            </a:endParaRPr>
          </a:p>
          <a:p>
            <a:pPr lvl="1"/>
            <a:endParaRPr lang="en-US" dirty="0">
              <a:latin typeface="Arial Narrow" panose="020B0606020202030204" pitchFamily="34" charset="0"/>
            </a:endParaRPr>
          </a:p>
          <a:p>
            <a:pPr lvl="1"/>
            <a:endParaRPr lang="en-US" dirty="0">
              <a:latin typeface="Arial Narrow" panose="020B0606020202030204" pitchFamily="34" charset="0"/>
            </a:endParaRPr>
          </a:p>
          <a:p>
            <a:pPr lvl="1"/>
            <a:endParaRPr lang="en-US" dirty="0">
              <a:latin typeface="Arial Narrow" panose="020B0606020202030204" pitchFamily="34" charset="0"/>
            </a:endParaRPr>
          </a:p>
          <a:p>
            <a:pPr lvl="1"/>
            <a:endParaRPr lang="en-US" dirty="0">
              <a:latin typeface="Arial Narrow" panose="020B0606020202030204" pitchFamily="34" charset="0"/>
            </a:endParaRPr>
          </a:p>
          <a:p>
            <a:pPr marL="320040" lvl="1" indent="0">
              <a:buNone/>
            </a:pPr>
            <a:endParaRPr lang="en-US" dirty="0">
              <a:latin typeface="Arial Narrow" panose="020B0606020202030204" pitchFamily="34" charset="0"/>
            </a:endParaRPr>
          </a:p>
          <a:p>
            <a:pPr marL="320040" lvl="1" indent="0">
              <a:buNone/>
            </a:pPr>
            <a:endParaRPr lang="en-US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89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3AFAC-C16B-8946-5A29-ACC2CB114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8BD898-ED23-AD0B-6C66-3F771B4AA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>
                <a:solidFill>
                  <a:schemeClr val="tx1"/>
                </a:solidFill>
                <a:latin typeface="Arial Narrow" panose="020B0606020202030204" pitchFamily="34" charset="0"/>
              </a:rPr>
              <a:t>Risks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9B85BBA-D5F7-FABA-F235-516C9F2B1E9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en-US" dirty="0">
                <a:latin typeface="Arial Narrow" panose="020B0606020202030204" pitchFamily="34" charset="0"/>
              </a:rPr>
              <a:t>Customer concentration</a:t>
            </a:r>
          </a:p>
          <a:p>
            <a:pPr lvl="1"/>
            <a:r>
              <a:rPr lang="en-US" dirty="0">
                <a:latin typeface="Arial Narrow" panose="020B0606020202030204" pitchFamily="34" charset="0"/>
              </a:rPr>
              <a:t>Foreign exchange</a:t>
            </a:r>
          </a:p>
          <a:p>
            <a:pPr lvl="1"/>
            <a:r>
              <a:rPr lang="en-US" dirty="0">
                <a:latin typeface="Arial Narrow" panose="020B0606020202030204" pitchFamily="34" charset="0"/>
              </a:rPr>
              <a:t>Higher labor cost arising from increasing Vietnamese minimum wage</a:t>
            </a:r>
          </a:p>
          <a:p>
            <a:pPr lvl="1"/>
            <a:r>
              <a:rPr lang="en-US" dirty="0">
                <a:latin typeface="Arial Narrow" panose="020B0606020202030204" pitchFamily="34" charset="0"/>
              </a:rPr>
              <a:t>Higher input cost arising from inflationary pressures</a:t>
            </a:r>
          </a:p>
          <a:p>
            <a:pPr lvl="1"/>
            <a:r>
              <a:rPr lang="en-US" dirty="0">
                <a:latin typeface="Arial Narrow" panose="020B0606020202030204" pitchFamily="34" charset="0"/>
              </a:rPr>
              <a:t>If management do intend to use the cash for investments or business opportunities and those fail, substantial net current asset value per share may drop </a:t>
            </a:r>
          </a:p>
          <a:p>
            <a:pPr lvl="1"/>
            <a:r>
              <a:rPr lang="en-US" dirty="0">
                <a:latin typeface="Arial Narrow" panose="020B0606020202030204" pitchFamily="34" charset="0"/>
              </a:rPr>
              <a:t>Other normal risks associated with a business</a:t>
            </a:r>
          </a:p>
          <a:p>
            <a:pPr marL="320040" lvl="1" indent="0">
              <a:buNone/>
            </a:pPr>
            <a:endParaRPr lang="en-US" dirty="0">
              <a:latin typeface="Arial Narrow" panose="020B0606020202030204" pitchFamily="34" charset="0"/>
            </a:endParaRPr>
          </a:p>
          <a:p>
            <a:pPr lvl="1"/>
            <a:endParaRPr lang="en-US" dirty="0">
              <a:latin typeface="Arial Narrow" panose="020B0606020202030204" pitchFamily="34" charset="0"/>
            </a:endParaRPr>
          </a:p>
          <a:p>
            <a:pPr lvl="1"/>
            <a:endParaRPr lang="en-US" dirty="0">
              <a:latin typeface="Arial Narrow" panose="020B0606020202030204" pitchFamily="34" charset="0"/>
            </a:endParaRPr>
          </a:p>
          <a:p>
            <a:pPr lvl="1"/>
            <a:endParaRPr lang="en-US" dirty="0">
              <a:latin typeface="Arial Narrow" panose="020B0606020202030204" pitchFamily="34" charset="0"/>
            </a:endParaRPr>
          </a:p>
          <a:p>
            <a:pPr lvl="1"/>
            <a:endParaRPr lang="en-US" dirty="0">
              <a:latin typeface="Arial Narrow" panose="020B0606020202030204" pitchFamily="34" charset="0"/>
            </a:endParaRPr>
          </a:p>
          <a:p>
            <a:pPr marL="320040" lvl="1" indent="0">
              <a:buNone/>
            </a:pPr>
            <a:endParaRPr lang="en-US" dirty="0">
              <a:latin typeface="Arial Narrow" panose="020B0606020202030204" pitchFamily="34" charset="0"/>
            </a:endParaRPr>
          </a:p>
          <a:p>
            <a:pPr marL="320040" lvl="1" indent="0">
              <a:buNone/>
            </a:pPr>
            <a:endParaRPr lang="en-US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585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3AFAC-C16B-8946-5A29-ACC2CB114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8BD898-ED23-AD0B-6C66-3F771B4AA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>
                <a:solidFill>
                  <a:schemeClr val="tx1"/>
                </a:solidFill>
                <a:latin typeface="Arial Narrow" panose="020B0606020202030204" pitchFamily="34" charset="0"/>
              </a:rPr>
              <a:t>DCF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9B85BBA-D5F7-FABA-F235-516C9F2B1E9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320040" lvl="1" indent="0">
              <a:buNone/>
            </a:pPr>
            <a:endParaRPr lang="en-US" dirty="0">
              <a:latin typeface="Arial Narrow" panose="020B0606020202030204" pitchFamily="34" charset="0"/>
            </a:endParaRPr>
          </a:p>
          <a:p>
            <a:pPr lvl="1"/>
            <a:endParaRPr lang="en-US" dirty="0">
              <a:latin typeface="Arial Narrow" panose="020B0606020202030204" pitchFamily="34" charset="0"/>
            </a:endParaRPr>
          </a:p>
          <a:p>
            <a:pPr lvl="1"/>
            <a:endParaRPr lang="en-US" dirty="0">
              <a:latin typeface="Arial Narrow" panose="020B0606020202030204" pitchFamily="34" charset="0"/>
            </a:endParaRPr>
          </a:p>
          <a:p>
            <a:pPr lvl="1"/>
            <a:endParaRPr lang="en-US" dirty="0">
              <a:latin typeface="Arial Narrow" panose="020B0606020202030204" pitchFamily="34" charset="0"/>
            </a:endParaRPr>
          </a:p>
          <a:p>
            <a:pPr marL="320040" lvl="1" indent="0">
              <a:buNone/>
            </a:pPr>
            <a:endParaRPr lang="en-US" dirty="0">
              <a:latin typeface="Arial Narrow" panose="020B0606020202030204" pitchFamily="34" charset="0"/>
            </a:endParaRPr>
          </a:p>
          <a:p>
            <a:pPr marL="320040" lvl="1" indent="0">
              <a:buNone/>
            </a:pPr>
            <a:endParaRPr lang="en-US" dirty="0">
              <a:latin typeface="Arial Narrow" panose="020B0606020202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78E60A-A69D-5948-C96E-1FAB7795E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4165" y="1417638"/>
            <a:ext cx="9813269" cy="503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796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3AFAC-C16B-8946-5A29-ACC2CB114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8BD898-ED23-AD0B-6C66-3F771B4AA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>
                <a:solidFill>
                  <a:schemeClr val="tx1"/>
                </a:solidFill>
                <a:latin typeface="Arial Narrow" panose="020B0606020202030204" pitchFamily="34" charset="0"/>
              </a:rPr>
              <a:t>Probable Payoff Asymmetry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9B85BBA-D5F7-FABA-F235-516C9F2B1E9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en-US" dirty="0">
                <a:latin typeface="Arial Narrow" panose="020B0606020202030204" pitchFamily="34" charset="0"/>
              </a:rPr>
              <a:t>Positive outcome : 5% growth in revenue for the next 10 years (+101.40%)</a:t>
            </a:r>
          </a:p>
          <a:p>
            <a:pPr lvl="1"/>
            <a:r>
              <a:rPr lang="en-US" dirty="0">
                <a:latin typeface="Arial Narrow" panose="020B0606020202030204" pitchFamily="34" charset="0"/>
              </a:rPr>
              <a:t>Negative outcome: Lose all revenue arising from one major customer and having reinvestments eat away net current assets for 10 years (-40.52%)</a:t>
            </a:r>
          </a:p>
          <a:p>
            <a:pPr lvl="1"/>
            <a:endParaRPr lang="en-US" dirty="0">
              <a:latin typeface="Arial Narrow" panose="020B0606020202030204" pitchFamily="34" charset="0"/>
            </a:endParaRPr>
          </a:p>
          <a:p>
            <a:pPr lvl="1"/>
            <a:endParaRPr lang="en-US" dirty="0">
              <a:latin typeface="Arial Narrow" panose="020B0606020202030204" pitchFamily="34" charset="0"/>
            </a:endParaRPr>
          </a:p>
          <a:p>
            <a:pPr lvl="1"/>
            <a:endParaRPr lang="en-US" dirty="0">
              <a:latin typeface="Arial Narrow" panose="020B0606020202030204" pitchFamily="34" charset="0"/>
            </a:endParaRPr>
          </a:p>
          <a:p>
            <a:pPr lvl="1"/>
            <a:endParaRPr lang="en-US" dirty="0">
              <a:latin typeface="Arial Narrow" panose="020B0606020202030204" pitchFamily="34" charset="0"/>
            </a:endParaRPr>
          </a:p>
          <a:p>
            <a:pPr marL="320040" lvl="1" indent="0">
              <a:buNone/>
            </a:pPr>
            <a:endParaRPr lang="en-US" dirty="0">
              <a:latin typeface="Arial Narrow" panose="020B0606020202030204" pitchFamily="34" charset="0"/>
            </a:endParaRPr>
          </a:p>
          <a:p>
            <a:pPr marL="320040" lvl="1" indent="0">
              <a:buNone/>
            </a:pPr>
            <a:endParaRPr lang="en-US" dirty="0">
              <a:latin typeface="Arial Narrow" panose="020B0606020202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FCA87D-04C5-F7BC-ED70-F9DCE8EA2C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4645" y="2774028"/>
            <a:ext cx="3517755" cy="353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094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3AFAC-C16B-8946-5A29-ACC2CB114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8BD898-ED23-AD0B-6C66-3F771B4AA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>
                <a:solidFill>
                  <a:schemeClr val="tx1"/>
                </a:solidFill>
                <a:latin typeface="Arial Narrow" panose="020B0606020202030204" pitchFamily="34" charset="0"/>
              </a:rPr>
              <a:t>NCAVPS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9B85BBA-D5F7-FABA-F235-516C9F2B1E9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320040" lvl="1" indent="0">
              <a:buNone/>
            </a:pPr>
            <a:r>
              <a:rPr lang="en-US" dirty="0">
                <a:latin typeface="Arial Narrow" panose="020B0606020202030204" pitchFamily="34" charset="0"/>
              </a:rPr>
              <a:t>                                                           NCAVPS = </a:t>
            </a:r>
            <a:r>
              <a:rPr lang="en-US" u="sng" dirty="0">
                <a:latin typeface="Arial Narrow" panose="020B0606020202030204" pitchFamily="34" charset="0"/>
              </a:rPr>
              <a:t>Current Assets – Total liabilities – NCI </a:t>
            </a:r>
          </a:p>
          <a:p>
            <a:pPr marL="320040" lvl="1" indent="0">
              <a:buNone/>
            </a:pPr>
            <a:r>
              <a:rPr lang="en-US" dirty="0">
                <a:latin typeface="Arial Narrow" panose="020B0606020202030204" pitchFamily="34" charset="0"/>
              </a:rPr>
              <a:t>                                                                                   Total outstanding shares</a:t>
            </a:r>
          </a:p>
          <a:p>
            <a:pPr marL="320040" lvl="1" indent="0">
              <a:buNone/>
            </a:pPr>
            <a:r>
              <a:rPr lang="en-US" dirty="0">
                <a:latin typeface="Arial Narrow" panose="020B0606020202030204" pitchFamily="34" charset="0"/>
              </a:rPr>
              <a:t>                                                        </a:t>
            </a:r>
          </a:p>
          <a:p>
            <a:pPr marL="320040" lvl="1" indent="0">
              <a:buNone/>
            </a:pPr>
            <a:r>
              <a:rPr lang="en-US" dirty="0">
                <a:latin typeface="Arial Narrow" panose="020B0606020202030204" pitchFamily="34" charset="0"/>
                <a:sym typeface="Wingdings" panose="05000000000000000000" pitchFamily="2" charset="2"/>
              </a:rPr>
              <a:t>                                                              (979426-160346-26) / 433450.579</a:t>
            </a:r>
          </a:p>
          <a:p>
            <a:pPr marL="320040" lvl="1" indent="0">
              <a:buNone/>
            </a:pPr>
            <a:r>
              <a:rPr lang="en-US" dirty="0">
                <a:latin typeface="Arial Narrow" panose="020B0606020202030204" pitchFamily="34" charset="0"/>
                <a:sym typeface="Wingdings" panose="05000000000000000000" pitchFamily="2" charset="2"/>
              </a:rPr>
              <a:t>                                                                   = RM 1.89 per share</a:t>
            </a:r>
            <a:endParaRPr lang="en-US" dirty="0">
              <a:latin typeface="Arial Narrow" panose="020B0606020202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58B48E-A0E3-A2B5-3280-F425D69FA7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242839"/>
            <a:ext cx="4772691" cy="52680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20CC96-319C-E657-021C-FA50866E56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967" y="3970176"/>
            <a:ext cx="5263297" cy="52394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8C5AD8B-7372-4FDD-FA6B-B90C3BFE6495}"/>
                  </a:ext>
                </a:extLst>
              </p14:cNvPr>
              <p14:cNvContentPartPr/>
              <p14:nvPr/>
            </p14:nvContentPartPr>
            <p14:xfrm>
              <a:off x="3858552" y="3377016"/>
              <a:ext cx="456840" cy="36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8C5AD8B-7372-4FDD-FA6B-B90C3BFE649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04552" y="3269016"/>
                <a:ext cx="56448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5FE784D4-E2F2-A0A8-F8B8-C19BFE02608E}"/>
                  </a:ext>
                </a:extLst>
              </p14:cNvPr>
              <p14:cNvContentPartPr/>
              <p14:nvPr/>
            </p14:nvContentPartPr>
            <p14:xfrm>
              <a:off x="4084272" y="4858440"/>
              <a:ext cx="273960" cy="36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5FE784D4-E2F2-A0A8-F8B8-C19BFE02608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030632" y="4750440"/>
                <a:ext cx="3816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B980807E-AD2D-935B-D916-FA22F4F247A3}"/>
                  </a:ext>
                </a:extLst>
              </p14:cNvPr>
              <p14:cNvContentPartPr/>
              <p14:nvPr/>
            </p14:nvContentPartPr>
            <p14:xfrm>
              <a:off x="3846312" y="6210960"/>
              <a:ext cx="481320" cy="2556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B980807E-AD2D-935B-D916-FA22F4F247A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792672" y="6103320"/>
                <a:ext cx="588960" cy="24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0F7E2A64-0F7C-4B59-3D04-25103519C904}"/>
                  </a:ext>
                </a:extLst>
              </p14:cNvPr>
              <p14:cNvContentPartPr/>
              <p14:nvPr/>
            </p14:nvContentPartPr>
            <p14:xfrm>
              <a:off x="10661664" y="4224480"/>
              <a:ext cx="652320" cy="7380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0F7E2A64-0F7C-4B59-3D04-25103519C90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608024" y="4116840"/>
                <a:ext cx="759960" cy="289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47516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3AFAC-C16B-8946-5A29-ACC2CB114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8BD898-ED23-AD0B-6C66-3F771B4AA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>
                <a:solidFill>
                  <a:schemeClr val="tx1"/>
                </a:solidFill>
                <a:latin typeface="Arial Narrow" panose="020B0606020202030204" pitchFamily="34" charset="0"/>
              </a:rPr>
              <a:t>Probable Value Floor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9B85BBA-D5F7-FABA-F235-516C9F2B1E9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en-US" dirty="0">
                <a:latin typeface="Arial Narrow" panose="020B0606020202030204" pitchFamily="34" charset="0"/>
              </a:rPr>
              <a:t>Median Reinvestment rate over 10 years is RM 22 130 000 </a:t>
            </a:r>
          </a:p>
          <a:p>
            <a:pPr lvl="1"/>
            <a:r>
              <a:rPr lang="en-US" dirty="0">
                <a:latin typeface="Arial Narrow" panose="020B0606020202030204" pitchFamily="34" charset="0"/>
              </a:rPr>
              <a:t>Multiplying the reinvestments by 10 years will give us RM 221 300 000, this is the 10 years of reinvestment</a:t>
            </a:r>
          </a:p>
          <a:p>
            <a:pPr lvl="1"/>
            <a:r>
              <a:rPr lang="en-US" dirty="0">
                <a:latin typeface="Arial Narrow" panose="020B0606020202030204" pitchFamily="34" charset="0"/>
              </a:rPr>
              <a:t>Subtracting the 10 years of reinvestment from the NCA (RM 819 054 000) gives us RM 597 754 000 or RM 1.38 per share (59.48% of market value)</a:t>
            </a:r>
          </a:p>
          <a:p>
            <a:pPr lvl="1"/>
            <a:endParaRPr lang="en-US" dirty="0">
              <a:latin typeface="Arial Narrow" panose="020B0606020202030204" pitchFamily="34" charset="0"/>
            </a:endParaRPr>
          </a:p>
          <a:p>
            <a:pPr lvl="1"/>
            <a:endParaRPr lang="en-US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3879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828CC-AAEA-0F92-35AB-69362DE73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B7950C9-767C-8A27-3BE6-A429E034B58F}"/>
              </a:ext>
            </a:extLst>
          </p:cNvPr>
          <p:cNvSpPr/>
          <p:nvPr/>
        </p:nvSpPr>
        <p:spPr>
          <a:xfrm>
            <a:off x="0" y="1"/>
            <a:ext cx="12192000" cy="242595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E" dirty="0">
              <a:solidFill>
                <a:srgbClr val="00206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93625D-6E96-0E08-A3B9-E2E907FCEC18}"/>
              </a:ext>
            </a:extLst>
          </p:cNvPr>
          <p:cNvSpPr/>
          <p:nvPr/>
        </p:nvSpPr>
        <p:spPr>
          <a:xfrm>
            <a:off x="0" y="6615405"/>
            <a:ext cx="12192000" cy="242595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E9CBF0-9FBF-EF9C-16A6-6894D7B3E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421" y="2343580"/>
            <a:ext cx="6985157" cy="2170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321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usiness plan presentation">
  <a:themeElements>
    <a:clrScheme name="Custom 7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002060"/>
      </a:accent1>
      <a:accent2>
        <a:srgbClr val="002060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Business plan presentation.potx" id="{B0CF94B3-F59B-427A-A620-6B86E9154593}" vid="{92489599-94E0-42FA-BFD7-90FE9B56DF1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733</Words>
  <Application>Microsoft Office PowerPoint</Application>
  <PresentationFormat>Widescreen</PresentationFormat>
  <Paragraphs>90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Arial Narrow</vt:lpstr>
      <vt:lpstr>Calibri</vt:lpstr>
      <vt:lpstr>Cambria</vt:lpstr>
      <vt:lpstr>Wingdings 2</vt:lpstr>
      <vt:lpstr>Business plan presentation</vt:lpstr>
      <vt:lpstr>MAGNI-TECH INDUSTRIES BERHAD (KLSE: MAGNI)</vt:lpstr>
      <vt:lpstr>Company Background</vt:lpstr>
      <vt:lpstr>Business Overview</vt:lpstr>
      <vt:lpstr>Qualitative Analysis</vt:lpstr>
      <vt:lpstr>Quantitative Analysis</vt:lpstr>
      <vt:lpstr>Annual General Meeting FY22-FY23</vt:lpstr>
      <vt:lpstr>Investment Thesis</vt:lpstr>
      <vt:lpstr>Risks</vt:lpstr>
      <vt:lpstr>DCF</vt:lpstr>
      <vt:lpstr>Probable Payoff Asymmetry </vt:lpstr>
      <vt:lpstr>NCAVPS</vt:lpstr>
      <vt:lpstr>Probable Value Floor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Formosa Prosonic Industries (KLSE: FPI)</dc:title>
  <dc:creator>Muhammad Handzalah Abdul Shukor</dc:creator>
  <cp:lastModifiedBy>Muhammad Handzalah Abdul Shukor</cp:lastModifiedBy>
  <cp:revision>38</cp:revision>
  <dcterms:created xsi:type="dcterms:W3CDTF">2024-02-03T12:08:16Z</dcterms:created>
  <dcterms:modified xsi:type="dcterms:W3CDTF">2024-08-12T19:58:48Z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74069300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